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60" r:id="rId6"/>
    <p:sldId id="262" r:id="rId7"/>
    <p:sldId id="272" r:id="rId8"/>
    <p:sldId id="263" r:id="rId9"/>
    <p:sldId id="268" r:id="rId10"/>
    <p:sldId id="274" r:id="rId11"/>
    <p:sldId id="271" r:id="rId12"/>
    <p:sldId id="269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0AB9C3-EB83-4D0B-937D-5CB3E22F4EF5}" type="datetimeFigureOut">
              <a:rPr lang="sr-Latn-CS" smtClean="0"/>
              <a:pPr/>
              <a:t>28.09.2009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11B9F9-1413-4989-A73E-3B71456204E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0AB9C3-EB83-4D0B-937D-5CB3E22F4EF5}" type="datetimeFigureOut">
              <a:rPr lang="sr-Latn-CS" smtClean="0"/>
              <a:pPr/>
              <a:t>28.09.2009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11B9F9-1413-4989-A73E-3B71456204E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4520E-AEE4-4076-80DA-70C1804A7410}" type="datetimeFigureOut">
              <a:rPr lang="en-US"/>
              <a:pPr>
                <a:defRPr/>
              </a:pPr>
              <a:t>9/29/2009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256E0-939C-4725-A910-A0B9E0CFE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0AB9C3-EB83-4D0B-937D-5CB3E22F4EF5}" type="datetimeFigureOut">
              <a:rPr lang="sr-Latn-CS" smtClean="0"/>
              <a:pPr/>
              <a:t>28.09.2009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11B9F9-1413-4989-A73E-3B71456204E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0AB9C3-EB83-4D0B-937D-5CB3E22F4EF5}" type="datetimeFigureOut">
              <a:rPr lang="sr-Latn-CS" smtClean="0"/>
              <a:pPr/>
              <a:t>28.09.2009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11B9F9-1413-4989-A73E-3B71456204E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0AB9C3-EB83-4D0B-937D-5CB3E22F4EF5}" type="datetimeFigureOut">
              <a:rPr lang="sr-Latn-CS" smtClean="0"/>
              <a:pPr/>
              <a:t>28.09.2009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11B9F9-1413-4989-A73E-3B71456204E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0AB9C3-EB83-4D0B-937D-5CB3E22F4EF5}" type="datetimeFigureOut">
              <a:rPr lang="sr-Latn-CS" smtClean="0"/>
              <a:pPr/>
              <a:t>28.09.2009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11B9F9-1413-4989-A73E-3B71456204E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0AB9C3-EB83-4D0B-937D-5CB3E22F4EF5}" type="datetimeFigureOut">
              <a:rPr lang="sr-Latn-CS" smtClean="0"/>
              <a:pPr/>
              <a:t>28.09.2009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11B9F9-1413-4989-A73E-3B71456204E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0AB9C3-EB83-4D0B-937D-5CB3E22F4EF5}" type="datetimeFigureOut">
              <a:rPr lang="sr-Latn-CS" smtClean="0"/>
              <a:pPr/>
              <a:t>28.09.2009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11B9F9-1413-4989-A73E-3B71456204E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0AB9C3-EB83-4D0B-937D-5CB3E22F4EF5}" type="datetimeFigureOut">
              <a:rPr lang="sr-Latn-CS" smtClean="0"/>
              <a:pPr/>
              <a:t>28.09.2009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11B9F9-1413-4989-A73E-3B71456204E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70AB9C3-EB83-4D0B-937D-5CB3E22F4EF5}" type="datetimeFigureOut">
              <a:rPr lang="sr-Latn-CS" smtClean="0"/>
              <a:pPr/>
              <a:t>28.09.2009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11B9F9-1413-4989-A73E-3B71456204EB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hyperlink" Target="http://www.vojvodina.sr.gov.yu/index.htm" TargetMode="Externa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5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0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23" Type="http://schemas.openxmlformats.org/officeDocument/2006/relationships/image" Target="../media/image9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Relationship Id="rId22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heder copy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1967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>
          <a:xfrm>
            <a:off x="142844" y="6540365"/>
            <a:ext cx="13708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sz="1000" b="1" dirty="0" smtClean="0">
                <a:solidFill>
                  <a:schemeClr val="tx2">
                    <a:lumMod val="75000"/>
                  </a:schemeClr>
                </a:solidFill>
              </a:rPr>
              <a:t>Novi Sad, 29.09.2009. </a:t>
            </a:r>
            <a:endParaRPr lang="sr-Latn-CS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86520"/>
            <a:ext cx="9144000" cy="1588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  <a:effectLst>
            <a:outerShdw blurRad="50800" dist="50800" dir="5400000" algn="ctr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 descr="FP7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42655" y="6396929"/>
            <a:ext cx="457973" cy="389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4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489203" y="6429396"/>
            <a:ext cx="439591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0" descr="http://www.ifif.org/images/IFIF%20Logo(New).jp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43834" y="6427580"/>
            <a:ext cx="218416" cy="359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4" descr="http://www.fefac.org/Sites/198/custom/logo.gif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8047727" y="6462780"/>
            <a:ext cx="381925" cy="323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800px-Flag_of_Europe"/>
          <p:cNvPicPr>
            <a:picLocks noChangeAspect="1" noChangeArrowheads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3714743" y="6406639"/>
            <a:ext cx="571505" cy="37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5" descr="COST | European Cooperation in Science and Technology"/>
          <p:cNvPicPr>
            <a:picLocks noChangeAspect="1" noChangeArrowheads="1"/>
          </p:cNvPicPr>
          <p:nvPr userDrawn="1"/>
        </p:nvPicPr>
        <p:blipFill>
          <a:blip r:embed="rId20"/>
          <a:srcRect/>
          <a:stretch>
            <a:fillRect/>
          </a:stretch>
        </p:blipFill>
        <p:spPr bwMode="auto">
          <a:xfrm>
            <a:off x="6429388" y="6429396"/>
            <a:ext cx="857176" cy="228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7" descr="AP Vojvodina">
            <a:hlinkClick r:id="rId21"/>
          </p:cNvPr>
          <p:cNvPicPr>
            <a:picLocks noChangeAspect="1" noChangeArrowheads="1"/>
          </p:cNvPicPr>
          <p:nvPr userDrawn="1"/>
        </p:nvPicPr>
        <p:blipFill>
          <a:blip r:embed="rId22"/>
          <a:srcRect/>
          <a:stretch>
            <a:fillRect/>
          </a:stretch>
        </p:blipFill>
        <p:spPr bwMode="auto">
          <a:xfrm>
            <a:off x="2628701" y="6429396"/>
            <a:ext cx="300225" cy="374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3143240" y="6372652"/>
            <a:ext cx="275595" cy="41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1"/>
          <p:cNvPicPr>
            <a:picLocks noChangeAspect="1" noChangeArrowheads="1"/>
          </p:cNvPicPr>
          <p:nvPr userDrawn="1"/>
        </p:nvPicPr>
        <p:blipFill>
          <a:blip r:embed="rId24"/>
          <a:srcRect/>
          <a:stretch>
            <a:fillRect/>
          </a:stretch>
        </p:blipFill>
        <p:spPr bwMode="auto">
          <a:xfrm>
            <a:off x="5143504" y="6429396"/>
            <a:ext cx="1071494" cy="322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9" descr="FINS"/>
          <p:cNvPicPr>
            <a:picLocks noChangeAspect="1" noChangeArrowheads="1"/>
          </p:cNvPicPr>
          <p:nvPr userDrawn="1"/>
        </p:nvPicPr>
        <p:blipFill>
          <a:blip r:embed="rId25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6429396"/>
            <a:ext cx="28575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bna.ro/" TargetMode="External"/><Relationship Id="rId13" Type="http://schemas.openxmlformats.org/officeDocument/2006/relationships/image" Target="../media/image15.emf"/><Relationship Id="rId3" Type="http://schemas.openxmlformats.org/officeDocument/2006/relationships/hyperlink" Target="http://www.fins.ns.ac.yu/" TargetMode="External"/><Relationship Id="rId7" Type="http://schemas.openxmlformats.org/officeDocument/2006/relationships/hyperlink" Target="http://www/" TargetMode="External"/><Relationship Id="rId12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ff@iff-braunschweig.de" TargetMode="External"/><Relationship Id="rId11" Type="http://schemas.openxmlformats.org/officeDocument/2006/relationships/image" Target="../media/image11.jpeg"/><Relationship Id="rId5" Type="http://schemas.openxmlformats.org/officeDocument/2006/relationships/hyperlink" Target="http://www.iff-braunschweig.de/" TargetMode="External"/><Relationship Id="rId10" Type="http://schemas.openxmlformats.org/officeDocument/2006/relationships/hyperlink" Target="mailto:violeta@lgi.lt" TargetMode="External"/><Relationship Id="rId4" Type="http://schemas.openxmlformats.org/officeDocument/2006/relationships/hyperlink" Target="mailto:jovanka.levic@fins.ns.ac.yu" TargetMode="External"/><Relationship Id="rId9" Type="http://schemas.openxmlformats.org/officeDocument/2006/relationships/hyperlink" Target="mailto:catalin.dragomir@ibna.ro" TargetMode="External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6" descr="logou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6470675"/>
            <a:ext cx="387325" cy="387325"/>
          </a:xfrm>
          <a:prstGeom prst="rect">
            <a:avLst/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00034" y="2214555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Project  full title: </a:t>
            </a:r>
            <a:endParaRPr lang="en-US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en-U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REINFORCEMENT  OF FEED TO FOOD RESEARCH CENTER AT INSTITUTE FOR FOOD TECHNOLOGY OF THE UNIVERSITY OF NOVI SAD  </a:t>
            </a:r>
            <a:endParaRPr lang="en-U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10800000" flipV="1">
            <a:off x="500031" y="3179065"/>
            <a:ext cx="814392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Project acronym: </a:t>
            </a:r>
            <a:r>
              <a:rPr lang="en-US" sz="2400" b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FEED-TO-FOOD</a:t>
            </a:r>
            <a:endParaRPr lang="en-US" sz="2400" dirty="0" smtClean="0">
              <a:solidFill>
                <a:srgbClr val="0033C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US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Type of funding scheme:</a:t>
            </a:r>
            <a:r>
              <a:rPr lang="en-US" b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Coordination and support actions (Support)</a:t>
            </a:r>
            <a:endParaRPr lang="en-US" dirty="0" smtClean="0">
              <a:solidFill>
                <a:srgbClr val="0033C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n-US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Work program topics addressed: </a:t>
            </a:r>
            <a:r>
              <a:rPr lang="en-US" b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FP7-REGPOT-2007-3</a:t>
            </a:r>
            <a:endParaRPr lang="sr-Latn-CS" b="1" dirty="0" smtClean="0">
              <a:solidFill>
                <a:srgbClr val="0033C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sr-Latn-CS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Grant  agreemnt no: </a:t>
            </a:r>
            <a:r>
              <a:rPr lang="sr-Latn-CS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207043</a:t>
            </a:r>
            <a:endParaRPr lang="sr-Latn-C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sr-Latn-CS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Project duration: </a:t>
            </a:r>
            <a:r>
              <a:rPr lang="sr-Latn-CS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36 meseci (01.02.2008-31.01.2011)</a:t>
            </a:r>
            <a:endParaRPr lang="sr-Latn-CS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sr-Latn-CS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Project coordinator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 dr Jovanka Lević, FINS</a:t>
            </a:r>
          </a:p>
          <a:p>
            <a:pPr eaLnBrk="0" hangingPunct="0"/>
            <a:r>
              <a:rPr lang="sr-Latn-CS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Project officer: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Dr Irmela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Brach</a:t>
            </a:r>
          </a:p>
          <a:p>
            <a:pPr eaLnBrk="0" hangingPunct="0"/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Budget: 944.072 Euro</a:t>
            </a:r>
            <a:endParaRPr lang="sr-Latn-CS" b="1" dirty="0" smtClean="0">
              <a:solidFill>
                <a:srgbClr val="0033CC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285984" y="2071678"/>
            <a:ext cx="46434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2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Buduća istraživanja</a:t>
            </a:r>
            <a:endParaRPr lang="en-US" sz="28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1472" y="2500306"/>
            <a:ext cx="82868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Bila bi moguća istraživanja vezana za:</a:t>
            </a:r>
          </a:p>
          <a:p>
            <a:pPr lvl="1"/>
            <a:endParaRPr lang="sr-Latn-CS" sz="2000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Unapređenje tehnoloških procesa proizvodnje hrane za životinje i razvoj novih tehnologija i proizvoda</a:t>
            </a:r>
          </a:p>
          <a:p>
            <a:pPr lvl="1">
              <a:buFontTx/>
              <a:buChar char="•"/>
            </a:pPr>
            <a:endParaRPr lang="sr-Latn-CS" sz="2000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Utvrđivanje uticaja tehnoloških procesa proizvodnje na različite aspekte kvaliteta hrane za životinje</a:t>
            </a:r>
          </a:p>
          <a:p>
            <a:pPr lvl="1">
              <a:buFontTx/>
              <a:buChar char="•"/>
            </a:pPr>
            <a:endParaRPr lang="sr-Latn-CS" sz="2000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Omogućila bi se uslužna kontrola tehničkog kvaliteta sirovina, aditiva i gotovih proizvoda za korisnike iz industrije</a:t>
            </a:r>
            <a:endParaRPr lang="en-US" sz="20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1670" y="2000240"/>
            <a:ext cx="5286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2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Rezultat projekta</a:t>
            </a:r>
            <a:endParaRPr lang="en-US" sz="28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034" y="2857496"/>
            <a:ext cx="59067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CENTAR IZVRSNOSTI  FEED</a:t>
            </a:r>
            <a:r>
              <a:rPr lang="en-U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n-U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FOOD</a:t>
            </a:r>
            <a:endParaRPr lang="en-US" sz="2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3357562"/>
            <a:ext cx="878687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Obnovljen i moderan </a:t>
            </a:r>
            <a:r>
              <a:rPr lang="en-GB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FEED-TO-FOOD </a:t>
            </a: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Istraživački centar</a:t>
            </a:r>
            <a:r>
              <a:rPr lang="en-GB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unapređen</a:t>
            </a:r>
            <a:r>
              <a:rPr lang="en-GB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Latn-CS" sz="2000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FontTx/>
              <a:buChar char="•"/>
            </a:pPr>
            <a:r>
              <a:rPr lang="en-GB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Pilot </a:t>
            </a: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uređajima pogodnim</a:t>
            </a:r>
            <a:r>
              <a:rPr lang="en-GB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za istraživanja</a:t>
            </a:r>
          </a:p>
          <a:p>
            <a:pPr lvl="1" algn="just"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Novim istraživačima </a:t>
            </a:r>
          </a:p>
          <a:p>
            <a:pPr algn="just"/>
            <a:endParaRPr lang="sr-Latn-CS" sz="2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Uspostavljene veze za saradnju između istraživačkih timova  čiji je istraživački </a:t>
            </a: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interes </a:t>
            </a: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usmeren na lanac proizvodnje hrane za životinje</a:t>
            </a:r>
            <a:r>
              <a:rPr lang="en-GB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Tx/>
              <a:buChar char="•"/>
            </a:pPr>
            <a:endParaRPr lang="en-GB" sz="2000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Povećani istraživački kapaciteti i stečena iskustava za učešće u EU istražvačkim projektima</a:t>
            </a:r>
            <a:endParaRPr lang="sr-Latn-CS" sz="20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071810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8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4" descr="Map EU 25-for ppt title slide-H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143116"/>
            <a:ext cx="3571900" cy="38842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71538" y="3214686"/>
            <a:ext cx="3857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HVALA NA PAŽNJI</a:t>
            </a:r>
            <a:endParaRPr lang="sr-Latn-CS" sz="28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9" y="1928802"/>
            <a:ext cx="50266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Šta smo imali ?</a:t>
            </a:r>
            <a:endParaRPr lang="en-US" sz="28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0100" y="2428868"/>
            <a:ext cx="57864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Prepoznatljivost u regionu i šire</a:t>
            </a:r>
            <a:endParaRPr lang="en-US" sz="20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71736" y="2857496"/>
            <a:ext cx="42148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Tradiciju dugu 43 godine</a:t>
            </a:r>
            <a:endParaRPr lang="en-US" sz="20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34" y="3286124"/>
            <a:ext cx="83582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Zavod za tehnologiju animalnih proizvoda i hrane za životinje,</a:t>
            </a:r>
          </a:p>
          <a:p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organizaciona jedinica u okviru FINS-a na Univerzitetu u Novom Sadu je</a:t>
            </a:r>
          </a:p>
          <a:p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jedina naučnoistraživačka organizacija specijalizovana za </a:t>
            </a:r>
            <a:r>
              <a:rPr lang="sr-Latn-CS" b="1" u="sng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TEHNOLOGIJU HRANE ZA ŽIVOTINJE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ne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postoji slična organizacija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ni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 regionu </a:t>
            </a:r>
          </a:p>
          <a:p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ni u državama bivše Jugoslavije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ni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 ostalim državama na Balkanu </a:t>
            </a:r>
          </a:p>
          <a:p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ni u zemljama članicama EU u okruženju</a:t>
            </a:r>
          </a:p>
          <a:p>
            <a:r>
              <a:rPr lang="sr-Latn-C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Stručan  </a:t>
            </a:r>
            <a:r>
              <a:rPr lang="sr-Latn-C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 motivisan </a:t>
            </a:r>
            <a:r>
              <a:rPr lang="sr-Latn-C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tim</a:t>
            </a:r>
          </a:p>
          <a:p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Značajne reference</a:t>
            </a:r>
          </a:p>
          <a:p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Važnu istraživačku oblast</a:t>
            </a:r>
            <a:endParaRPr lang="sr-Latn-CS" sz="2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IFF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928934"/>
            <a:ext cx="571472" cy="587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357290" y="1863080"/>
          <a:ext cx="6715172" cy="4367368"/>
        </p:xfrm>
        <a:graphic>
          <a:graphicData uri="http://schemas.openxmlformats.org/drawingml/2006/table">
            <a:tbl>
              <a:tblPr/>
              <a:tblGrid>
                <a:gridCol w="6715172"/>
              </a:tblGrid>
              <a:tr h="908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 dirty="0">
                          <a:latin typeface="Arial"/>
                          <a:ea typeface="Calibri"/>
                          <a:cs typeface="Times New Roman"/>
                        </a:rPr>
                        <a:t>Univerzitet u Novom Sadu</a:t>
                      </a:r>
                      <a:r>
                        <a:rPr lang="sr-Latn-CS" sz="900" dirty="0">
                          <a:latin typeface="Arial"/>
                          <a:ea typeface="Calibri"/>
                          <a:cs typeface="Times New Roman"/>
                        </a:rPr>
                        <a:t/>
                      </a:r>
                      <a:br>
                        <a:rPr lang="sr-Latn-CS" sz="900" dirty="0"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sr-Latn-CS" sz="900" b="1" dirty="0">
                          <a:latin typeface="Arial"/>
                          <a:ea typeface="Calibri"/>
                          <a:cs typeface="Times New Roman"/>
                        </a:rPr>
                        <a:t>INSTITUT ZA PREHRAMBENE  TEHNOLOGIJE, 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 i="1" dirty="0">
                          <a:latin typeface="Arial"/>
                          <a:ea typeface="Calibri"/>
                          <a:cs typeface="Times New Roman"/>
                        </a:rPr>
                        <a:t>ISTRAŽIVAČKI CENTAR „FEED-TO-FOOD“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 dirty="0">
                          <a:latin typeface="Arial"/>
                          <a:ea typeface="Calibri"/>
                          <a:cs typeface="Times New Roman"/>
                        </a:rPr>
                        <a:t>Novi Sad – Srbija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700" b="1" u="sng" dirty="0">
                          <a:solidFill>
                            <a:srgbClr val="5F5F5F"/>
                          </a:solidFill>
                          <a:latin typeface="Arial"/>
                          <a:ea typeface="Calibri"/>
                          <a:cs typeface="Times New Roman"/>
                          <a:hlinkClick r:id="rId3"/>
                        </a:rPr>
                        <a:t>http://www.fins.ns.ac.yu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7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Lider tima i koordinator projekta dr Jovanka Levic</a:t>
                      </a:r>
                      <a:r>
                        <a:rPr lang="sr-Latn-CS" sz="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E-mail: </a:t>
                      </a:r>
                      <a:r>
                        <a:rPr lang="sr-Latn-CS" sz="800" b="1" u="sng" dirty="0">
                          <a:solidFill>
                            <a:srgbClr val="5F5F5F"/>
                          </a:solidFill>
                          <a:latin typeface="Calibri"/>
                          <a:ea typeface="Calibri"/>
                          <a:cs typeface="Times New Roman"/>
                          <a:hlinkClick r:id="rId4"/>
                        </a:rPr>
                        <a:t>jovanka.levic@fins.ns.ac.yu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54" marR="505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dirty="0">
                          <a:latin typeface="Arial"/>
                          <a:ea typeface="Times New Roman"/>
                          <a:cs typeface="Arial"/>
                        </a:rPr>
                        <a:t>INTERNATIONAL FORSCHUNGSGEMEINSCHAFT FUTTERMITTELTECHNIK, (IFF)</a:t>
                      </a:r>
                      <a: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900" b="1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900" b="1" dirty="0">
                          <a:latin typeface="Times New Roman"/>
                          <a:ea typeface="Times New Roman"/>
                          <a:cs typeface="Times New Roman"/>
                        </a:rPr>
                        <a:t>Braunschweig - Germany</a:t>
                      </a:r>
                      <a:r>
                        <a:rPr lang="en-US" sz="9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9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700" b="1" u="sng" dirty="0">
                          <a:solidFill>
                            <a:srgbClr val="5F5F5F"/>
                          </a:solidFill>
                          <a:latin typeface="Arial"/>
                          <a:ea typeface="Times New Roman"/>
                          <a:cs typeface="Times New Roman"/>
                          <a:hlinkClick r:id="rId5"/>
                        </a:rPr>
                        <a:t>http://www.iff-braunschweig.de</a:t>
                      </a:r>
                      <a:endParaRPr lang="sr-Latn-C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Lider</a:t>
                      </a:r>
                      <a:r>
                        <a:rPr lang="en-US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700" b="1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tima</a:t>
                      </a:r>
                      <a:r>
                        <a:rPr lang="en-US" sz="7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700" b="1" dirty="0">
                          <a:latin typeface="Arial"/>
                          <a:ea typeface="Times New Roman"/>
                          <a:cs typeface="Arial"/>
                        </a:rPr>
                        <a:t>dr Alexander </a:t>
                      </a:r>
                      <a:r>
                        <a:rPr lang="en-US" sz="700" b="1" dirty="0" err="1">
                          <a:latin typeface="Arial"/>
                          <a:ea typeface="Times New Roman"/>
                          <a:cs typeface="Arial"/>
                        </a:rPr>
                        <a:t>Feil</a:t>
                      </a:r>
                      <a:endParaRPr lang="sr-Latn-C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dirty="0">
                          <a:latin typeface="Arial"/>
                          <a:ea typeface="Times New Roman"/>
                          <a:cs typeface="Arial"/>
                        </a:rPr>
                        <a:t>E-mail: </a:t>
                      </a:r>
                      <a:r>
                        <a:rPr lang="en-US" sz="700" b="1" u="sng" dirty="0">
                          <a:solidFill>
                            <a:srgbClr val="5F5F5F"/>
                          </a:solidFill>
                          <a:latin typeface="Arial"/>
                          <a:ea typeface="Times New Roman"/>
                          <a:cs typeface="Times New Roman"/>
                          <a:hlinkClick r:id="rId6"/>
                        </a:rPr>
                        <a:t>iff@iff-braunschweig.de</a:t>
                      </a:r>
                      <a:endParaRPr lang="sr-Latn-C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0554" marR="50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6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 dirty="0">
                          <a:latin typeface="Arial"/>
                          <a:ea typeface="Calibri"/>
                          <a:cs typeface="Times New Roman"/>
                        </a:rPr>
                        <a:t>INSTITUTE NATIONALE DE LA RESEARCHE 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 dirty="0">
                          <a:latin typeface="Arial"/>
                          <a:ea typeface="Calibri"/>
                          <a:cs typeface="Times New Roman"/>
                        </a:rPr>
                        <a:t>AGRONOMIQUE (INRA), 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 dirty="0">
                          <a:latin typeface="Arial"/>
                          <a:ea typeface="Calibri"/>
                          <a:cs typeface="Times New Roman"/>
                        </a:rPr>
                        <a:t>        Clermont-Ferrand /Theix – France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700" b="1" u="sng" dirty="0" smtClean="0">
                          <a:solidFill>
                            <a:srgbClr val="5F5F5F"/>
                          </a:solidFill>
                          <a:latin typeface="Arial"/>
                          <a:ea typeface="Calibri"/>
                          <a:cs typeface="Times New Roman"/>
                          <a:hlinkClick r:id="rId7"/>
                        </a:rPr>
                        <a:t>http</a:t>
                      </a:r>
                      <a:r>
                        <a:rPr lang="sr-Latn-CS" sz="700" b="1" u="sng" dirty="0">
                          <a:solidFill>
                            <a:srgbClr val="5F5F5F"/>
                          </a:solidFill>
                          <a:latin typeface="Arial"/>
                          <a:ea typeface="Calibri"/>
                          <a:cs typeface="Times New Roman"/>
                          <a:hlinkClick r:id="rId7"/>
                        </a:rPr>
                        <a:t>://www</a:t>
                      </a:r>
                      <a:r>
                        <a:rPr lang="sr-Latn-CS" sz="700" b="1" u="sng" dirty="0">
                          <a:latin typeface="Arial"/>
                          <a:ea typeface="Calibri"/>
                          <a:cs typeface="Times New Roman"/>
                        </a:rPr>
                        <a:t>.international.inra.fr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7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Lider tima</a:t>
                      </a:r>
                      <a:r>
                        <a:rPr lang="sr-Latn-CS" sz="700" b="1" dirty="0">
                          <a:latin typeface="Arial"/>
                          <a:ea typeface="Calibri"/>
                          <a:cs typeface="Times New Roman"/>
                        </a:rPr>
                        <a:t>: Dr. Dominique Bauchart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700" b="1" dirty="0">
                          <a:latin typeface="Calibri"/>
                          <a:ea typeface="Calibri"/>
                          <a:cs typeface="Times New Roman"/>
                        </a:rPr>
                        <a:t>E-mail: dominique.bauchart@clermont.inra.fr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54" marR="50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15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 dirty="0">
                          <a:latin typeface="Arial"/>
                          <a:ea typeface="Calibri"/>
                          <a:cs typeface="Times New Roman"/>
                        </a:rPr>
                        <a:t>NATIONAL RESEARCH-DEVELOPMENT INSTITUTE FOR ANIMAL BIOLOGY AND NUTRITION (IBNA)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 dirty="0">
                          <a:latin typeface="Arial"/>
                          <a:ea typeface="Calibri"/>
                          <a:cs typeface="Times New Roman"/>
                        </a:rPr>
                        <a:t>Balotesti – Romania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b="1" u="sng" dirty="0">
                          <a:solidFill>
                            <a:srgbClr val="5F5F5F"/>
                          </a:solidFill>
                          <a:latin typeface="Arial"/>
                          <a:ea typeface="Times New Roman"/>
                          <a:cs typeface="Times New Roman"/>
                          <a:hlinkClick r:id="rId8"/>
                        </a:rPr>
                        <a:t>http://www.ibna.ro</a:t>
                      </a:r>
                      <a:endParaRPr lang="sr-Latn-CS" sz="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7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Lider tima </a:t>
                      </a:r>
                      <a:r>
                        <a:rPr lang="sr-Latn-CS" sz="700" b="1" dirty="0">
                          <a:latin typeface="Arial"/>
                          <a:ea typeface="Calibri"/>
                          <a:cs typeface="Arial"/>
                        </a:rPr>
                        <a:t>dr Catalin Dragomir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700" b="1" dirty="0">
                          <a:latin typeface="Arial"/>
                          <a:ea typeface="Calibri"/>
                          <a:cs typeface="Arial"/>
                        </a:rPr>
                        <a:t>E-mail: </a:t>
                      </a:r>
                      <a:r>
                        <a:rPr lang="sr-Latn-CS" sz="700" b="1" u="sng" dirty="0">
                          <a:solidFill>
                            <a:srgbClr val="5F5F5F"/>
                          </a:solidFill>
                          <a:latin typeface="Arial"/>
                          <a:ea typeface="Calibri"/>
                          <a:cs typeface="Times New Roman"/>
                          <a:hlinkClick r:id="rId9"/>
                        </a:rPr>
                        <a:t>catalin.dragomir@ibna.ro 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54" marR="50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900" b="1" dirty="0">
                          <a:latin typeface="Arial"/>
                          <a:ea typeface="Calibri"/>
                          <a:cs typeface="Times New Roman"/>
                        </a:rPr>
                        <a:t>INSTITUTE OF ANIMAL SCIENCE OF LVA (IAS)</a:t>
                      </a:r>
                      <a:br>
                        <a:rPr lang="sr-Latn-CS" sz="900" b="1" dirty="0"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sr-Latn-CS" sz="900" b="1" dirty="0">
                          <a:latin typeface="Arial"/>
                          <a:ea typeface="Calibri"/>
                          <a:cs typeface="Times New Roman"/>
                        </a:rPr>
                        <a:t>Baisogala-Litvania</a:t>
                      </a:r>
                      <a:br>
                        <a:rPr lang="sr-Latn-CS" sz="900" b="1" dirty="0">
                          <a:latin typeface="Arial"/>
                          <a:ea typeface="Calibri"/>
                          <a:cs typeface="Times New Roman"/>
                        </a:rPr>
                      </a:br>
                      <a:r>
                        <a:rPr lang="sr-Latn-CS" sz="700" b="1" dirty="0">
                          <a:latin typeface="Calibri"/>
                          <a:ea typeface="Calibri"/>
                          <a:cs typeface="Times New Roman"/>
                        </a:rPr>
                        <a:t>http://www.lgi.lt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7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Lider tima </a:t>
                      </a:r>
                      <a:r>
                        <a:rPr lang="sr-Latn-CS" sz="700" b="1" dirty="0">
                          <a:latin typeface="Calibri"/>
                          <a:ea typeface="Calibri"/>
                          <a:cs typeface="Times New Roman"/>
                        </a:rPr>
                        <a:t>dr Violeta Juskiene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700" b="1" dirty="0">
                          <a:latin typeface="Calibri"/>
                          <a:ea typeface="Calibri"/>
                          <a:cs typeface="Times New Roman"/>
                        </a:rPr>
                        <a:t>E-mail: </a:t>
                      </a:r>
                      <a:r>
                        <a:rPr lang="sr-Latn-CS" sz="700" b="1" u="sng" dirty="0">
                          <a:solidFill>
                            <a:srgbClr val="5F5F5F"/>
                          </a:solidFill>
                          <a:latin typeface="Arial"/>
                          <a:ea typeface="Calibri"/>
                          <a:cs typeface="Times New Roman"/>
                          <a:hlinkClick r:id="rId10"/>
                        </a:rPr>
                        <a:t>violeta@lgi.lt</a:t>
                      </a:r>
                      <a:r>
                        <a:rPr lang="sr-Latn-CS" sz="800" b="1" u="sng" dirty="0">
                          <a:solidFill>
                            <a:srgbClr val="5F5F5F"/>
                          </a:solidFill>
                          <a:latin typeface="Arial"/>
                          <a:ea typeface="Calibri"/>
                          <a:cs typeface="Times New Roman"/>
                          <a:hlinkClick r:id="rId10"/>
                        </a:rPr>
                        <a:t> </a:t>
                      </a:r>
                      <a:endParaRPr lang="sr-Latn-C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554" marR="505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1" name="Picture 19" descr="FINS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1928802"/>
            <a:ext cx="714380" cy="887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17" descr="http://ifr110.uhp-nancy.fr/images/LOGO%20INRA.pn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428729" y="3643314"/>
            <a:ext cx="1071570" cy="65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428006" y="4500570"/>
            <a:ext cx="715102" cy="72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4" descr="Logotipas"/>
          <p:cNvPicPr>
            <a:picLocks noChangeAspect="1" noChangeArrowheads="1"/>
          </p:cNvPicPr>
          <p:nvPr/>
        </p:nvPicPr>
        <p:blipFill>
          <a:blip r:embed="rId14">
            <a:grayscl/>
          </a:blip>
          <a:srcRect/>
          <a:stretch>
            <a:fillRect/>
          </a:stretch>
        </p:blipFill>
        <p:spPr bwMode="auto">
          <a:xfrm>
            <a:off x="1357290" y="5429264"/>
            <a:ext cx="11430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28794" y="2071678"/>
            <a:ext cx="4714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2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Strategija projekta</a:t>
            </a:r>
            <a:endParaRPr lang="sr-Latn-CS" sz="28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2928934"/>
            <a:ext cx="89297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Unapređenje i obnova opreme za naučna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istraživanja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 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FEED-TO-FOOD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Centru</a:t>
            </a:r>
          </a:p>
          <a:p>
            <a:endParaRPr lang="sr-Latn-CS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Jačanje 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FEED-TO-FOOD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ISTRAŽIVAČKOG Centra kroz :</a:t>
            </a:r>
          </a:p>
          <a:p>
            <a:pPr lvl="1"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Zapošljavanje novih mladih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istraživača</a:t>
            </a:r>
          </a:p>
          <a:p>
            <a:pPr lvl="1"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Povratak iskusnog istraživača iz inostranstva</a:t>
            </a:r>
          </a:p>
          <a:p>
            <a:pPr lvl="1"/>
            <a:endParaRPr lang="sr-Latn-CS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sl-SI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Razmena znanja i naučnih iskustava sa  </a:t>
            </a:r>
            <a:r>
              <a:rPr lang="sl-SI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partnerskim Institutima</a:t>
            </a:r>
            <a:endParaRPr lang="sl-SI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accent2"/>
              </a:buClr>
              <a:buFontTx/>
              <a:buChar char="•"/>
            </a:pP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Dvosmerna razmena istraživača između odabranih centara</a:t>
            </a:r>
          </a:p>
          <a:p>
            <a:pPr lvl="1">
              <a:buClr>
                <a:schemeClr val="accent2"/>
              </a:buClr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Obuka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l-SI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IFF, IAS, </a:t>
            </a:r>
            <a:r>
              <a:rPr lang="sl-SI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INRA </a:t>
            </a:r>
            <a:r>
              <a:rPr lang="sl-SI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 IBNA institutima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za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Ph.D. student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Latn-CS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Priprema zajednčkih aktivnosti i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ili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zajedničkih predloga projekata</a:t>
            </a:r>
            <a:endParaRPr lang="sr-Latn-CS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2428868"/>
            <a:ext cx="850112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Razmena znanja na nacionalnom i međunarodnom nivou</a:t>
            </a:r>
          </a:p>
          <a:p>
            <a:pPr lvl="1"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Workshop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-ovi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okrugli sto</a:t>
            </a:r>
          </a:p>
          <a:p>
            <a:pPr lvl="1"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GB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ional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ne i 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međunarodne konferencije </a:t>
            </a:r>
            <a:endParaRPr lang="sr-Latn-CS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nicijativa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za 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FOOD CLUSTER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Kratkotrajne posete vezane za prpremu zajedničkih programa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Latn-CS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 aktivnosti</a:t>
            </a:r>
            <a:endParaRPr lang="sr-Latn-CS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Međusobno povezivanje</a:t>
            </a:r>
          </a:p>
          <a:p>
            <a:pPr lvl="1">
              <a:buFontTx/>
              <a:buChar char="•"/>
            </a:pP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Predstavljanje odabranih centara na međunarodnom nivou</a:t>
            </a:r>
          </a:p>
          <a:p>
            <a:pPr lvl="1">
              <a:buFontTx/>
              <a:buChar char="•"/>
            </a:pPr>
            <a:endParaRPr lang="sr-Latn-CS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en-GB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Dissemina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cija i promotivne aktivnosti radi bolje promocije </a:t>
            </a:r>
            <a:r>
              <a:rPr lang="en-GB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svih članova konzorcijuma i njihovih aktivnosti</a:t>
            </a:r>
            <a:endParaRPr lang="en-US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57422" y="2000240"/>
            <a:ext cx="4071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Mogućnosti centra</a:t>
            </a:r>
            <a:endParaRPr lang="en-US" sz="2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034" y="2500305"/>
            <a:ext cx="8286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Istraživači će u Unapređenenom Centru imati mogućnosti da se </a:t>
            </a:r>
          </a:p>
          <a:p>
            <a:pPr marL="342900" indent="-342900"/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uz upotrebu:</a:t>
            </a:r>
          </a:p>
          <a:p>
            <a:pPr marL="342900" indent="-342900"/>
            <a:endParaRPr lang="sr-Latn-CS" sz="2000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Starih i novih pilot postrojenja</a:t>
            </a:r>
          </a:p>
          <a:p>
            <a:pPr marL="342900" indent="-342900"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Postojeće laboratorijske opreme za utvrđivanje tehnoloških i proizvodnih karakteristika sirovina  i gotovih proizvoda</a:t>
            </a:r>
          </a:p>
          <a:p>
            <a:pPr marL="342900" indent="-342900"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Laboratorijske opreme (mikrobiologija, hemija, mikroanalitika, </a:t>
            </a:r>
          </a:p>
          <a:p>
            <a:pPr marL="342900" indent="-342900"/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  senzorika, reologija..) </a:t>
            </a:r>
          </a:p>
          <a:p>
            <a:pPr marL="342900" indent="-342900"/>
            <a:endParaRPr lang="sr-Latn-CS" sz="2000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mnogo efikasnije angažuju na nacionalnim projektima i da se </a:t>
            </a:r>
          </a:p>
          <a:p>
            <a:pPr marL="342900" indent="-342900"/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ravnopravno uključe u istraživačke projekte na nivou EU i u </a:t>
            </a:r>
          </a:p>
          <a:p>
            <a:pPr marL="342900" indent="-342900"/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druge međunarodne projekte</a:t>
            </a:r>
            <a:endParaRPr lang="en-US" sz="20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8079" y="1214422"/>
            <a:ext cx="6655821" cy="502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3042" y="2143116"/>
            <a:ext cx="60007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2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Mogućnosti centra</a:t>
            </a:r>
            <a:endParaRPr lang="en-US" sz="28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7158" y="2928934"/>
            <a:ext cx="8501122" cy="2603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Centar će  unapređen novim uređajima i istraživačima  </a:t>
            </a:r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iz oblasti </a:t>
            </a:r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tehnologije hrane za životinje moći da se bavi </a:t>
            </a:r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i: </a:t>
            </a:r>
            <a:endParaRPr lang="sr-Latn-CS" sz="2400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</a:pPr>
            <a:endParaRPr lang="sr-Latn-CS" sz="2400" b="1" dirty="0" smtClean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primenjenim istraživanjima za račun privrede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edukacijom na doktorskim studijama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sr-Latn-CS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obukom stručnjaka zaposlenih u proizvodnji</a:t>
            </a:r>
            <a:endParaRPr lang="en-US" sz="2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3108" y="2143116"/>
            <a:ext cx="4429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8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Buduća istraživanja</a:t>
            </a:r>
            <a:endParaRPr lang="en-US" sz="28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596" y="2786058"/>
            <a:ext cx="80010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Pomenimo samo neke mogućnosti za buduća istraživanja:</a:t>
            </a:r>
            <a:endParaRPr lang="en-US" sz="20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720" y="3143247"/>
            <a:ext cx="7715304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5000"/>
              </a:spcBef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Evaluacija tehnoloških karakteristika proizvoda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Izučavanje uslova za destrukciju mikroorganizama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Izučavanje uslova za destrukciju štetnih sastojaka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Izučavanje uticaja procesa na aktivnost aditiva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Izučavanje uticaja pojedinačnih procesa i linije u celini na </a:t>
            </a:r>
          </a:p>
          <a:p>
            <a:pPr>
              <a:spcBef>
                <a:spcPct val="25000"/>
              </a:spcBef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kvalitet proizvoda </a:t>
            </a:r>
          </a:p>
          <a:p>
            <a:pPr>
              <a:spcBef>
                <a:spcPct val="25000"/>
              </a:spcBef>
              <a:buFontTx/>
              <a:buChar char="•"/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Proizvodnja malih količina eksperimentalne hrane za </a:t>
            </a:r>
          </a:p>
          <a:p>
            <a:pPr>
              <a:spcBef>
                <a:spcPct val="25000"/>
              </a:spcBef>
            </a:pPr>
            <a:r>
              <a:rPr lang="sr-Latn-CS" sz="20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životinje</a:t>
            </a:r>
            <a:endParaRPr lang="en-US" sz="20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623</Words>
  <Application>Microsoft Office PowerPoint</Application>
  <PresentationFormat>On-screen Show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FINS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jovanka.levic</dc:creator>
  <cp:lastModifiedBy>jovanka.levic</cp:lastModifiedBy>
  <cp:revision>57</cp:revision>
  <dcterms:created xsi:type="dcterms:W3CDTF">2009-09-27T20:43:26Z</dcterms:created>
  <dcterms:modified xsi:type="dcterms:W3CDTF">2009-09-28T23:23:10Z</dcterms:modified>
</cp:coreProperties>
</file>